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69" r:id="rId4"/>
    <p:sldId id="260" r:id="rId5"/>
    <p:sldId id="267" r:id="rId6"/>
    <p:sldId id="261" r:id="rId7"/>
    <p:sldId id="272" r:id="rId8"/>
    <p:sldId id="273" r:id="rId9"/>
    <p:sldId id="274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50" d="100"/>
          <a:sy n="50" d="100"/>
        </p:scale>
        <p:origin x="2524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42045-097D-40A0-A6C2-856B3643CA81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F51DF-D5C1-4CC0-9015-D8DF2C59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593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39"/>
          <p:cNvSpPr/>
          <p:nvPr userDrawn="1"/>
        </p:nvSpPr>
        <p:spPr>
          <a:xfrm>
            <a:off x="1" y="-3176"/>
            <a:ext cx="9143999" cy="6861175"/>
          </a:xfrm>
          <a:custGeom>
            <a:avLst/>
            <a:gdLst>
              <a:gd name="connsiteX0" fmla="*/ 0 w 9116459"/>
              <a:gd name="connsiteY0" fmla="*/ 0 h 6861175"/>
              <a:gd name="connsiteX1" fmla="*/ 9116459 w 9116459"/>
              <a:gd name="connsiteY1" fmla="*/ 0 h 6861175"/>
              <a:gd name="connsiteX2" fmla="*/ 9116459 w 9116459"/>
              <a:gd name="connsiteY2" fmla="*/ 6861175 h 6861175"/>
              <a:gd name="connsiteX3" fmla="*/ 0 w 911645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6459" h="6861175">
                <a:moveTo>
                  <a:pt x="0" y="0"/>
                </a:moveTo>
                <a:lnTo>
                  <a:pt x="9116459" y="0"/>
                </a:lnTo>
                <a:lnTo>
                  <a:pt x="9116459" y="6861175"/>
                </a:lnTo>
                <a:lnTo>
                  <a:pt x="0" y="6861175"/>
                </a:lnTo>
                <a:close/>
              </a:path>
            </a:pathLst>
          </a:cu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 userDrawn="1"/>
        </p:nvSpPr>
        <p:spPr>
          <a:xfrm>
            <a:off x="14875" y="-3175"/>
            <a:ext cx="742579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 userDrawn="1"/>
        </p:nvSpPr>
        <p:spPr>
          <a:xfrm>
            <a:off x="0" y="-3175"/>
            <a:ext cx="7244070" cy="6861175"/>
          </a:xfrm>
          <a:custGeom>
            <a:avLst/>
            <a:gdLst>
              <a:gd name="connsiteX0" fmla="*/ 540341 w 7244070"/>
              <a:gd name="connsiteY0" fmla="*/ 0 h 6861175"/>
              <a:gd name="connsiteX1" fmla="*/ 7244070 w 7244070"/>
              <a:gd name="connsiteY1" fmla="*/ 0 h 6861175"/>
              <a:gd name="connsiteX2" fmla="*/ 6522000 w 7244070"/>
              <a:gd name="connsiteY2" fmla="*/ 6861175 h 6861175"/>
              <a:gd name="connsiteX3" fmla="*/ 0 w 7244070"/>
              <a:gd name="connsiteY3" fmla="*/ 6861175 h 6861175"/>
              <a:gd name="connsiteX4" fmla="*/ 0 w 7244070"/>
              <a:gd name="connsiteY4" fmla="*/ 5134369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4070" h="6861175">
                <a:moveTo>
                  <a:pt x="540341" y="0"/>
                </a:moveTo>
                <a:lnTo>
                  <a:pt x="7244070" y="0"/>
                </a:lnTo>
                <a:lnTo>
                  <a:pt x="6522000" y="6861175"/>
                </a:lnTo>
                <a:lnTo>
                  <a:pt x="0" y="6861175"/>
                </a:lnTo>
                <a:lnTo>
                  <a:pt x="0" y="51343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ctrTitle" hasCustomPrompt="1"/>
          </p:nvPr>
        </p:nvSpPr>
        <p:spPr>
          <a:xfrm>
            <a:off x="1256059" y="1531610"/>
            <a:ext cx="5295252" cy="876724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单行标题</a:t>
            </a:r>
            <a:r>
              <a:rPr lang="en-US" altLang="zh-CN" dirty="0"/>
              <a:t>-</a:t>
            </a:r>
            <a:r>
              <a:rPr lang="zh-CN" altLang="en-US" dirty="0"/>
              <a:t>单击编辑</a:t>
            </a:r>
          </a:p>
        </p:txBody>
      </p:sp>
      <p:sp>
        <p:nvSpPr>
          <p:cNvPr id="1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256059" y="2486435"/>
            <a:ext cx="5295252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</a:p>
        </p:txBody>
      </p:sp>
      <p:sp>
        <p:nvSpPr>
          <p:cNvPr id="12" name="任意多边形 11"/>
          <p:cNvSpPr/>
          <p:nvPr userDrawn="1"/>
        </p:nvSpPr>
        <p:spPr>
          <a:xfrm>
            <a:off x="0" y="1674346"/>
            <a:ext cx="1133862" cy="133859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13" name="任意多边形 12"/>
          <p:cNvSpPr/>
          <p:nvPr userDrawn="1"/>
        </p:nvSpPr>
        <p:spPr>
          <a:xfrm>
            <a:off x="0" y="1531610"/>
            <a:ext cx="997527" cy="133859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7" name="任意多边形 46"/>
          <p:cNvSpPr/>
          <p:nvPr userDrawn="1"/>
        </p:nvSpPr>
        <p:spPr>
          <a:xfrm>
            <a:off x="5470130" y="5639504"/>
            <a:ext cx="3673870" cy="867644"/>
          </a:xfrm>
          <a:custGeom>
            <a:avLst/>
            <a:gdLst>
              <a:gd name="connsiteX0" fmla="*/ 93012 w 3673870"/>
              <a:gd name="connsiteY0" fmla="*/ 0 h 1015861"/>
              <a:gd name="connsiteX1" fmla="*/ 3673870 w 3673870"/>
              <a:gd name="connsiteY1" fmla="*/ 0 h 1015861"/>
              <a:gd name="connsiteX2" fmla="*/ 3673870 w 3673870"/>
              <a:gd name="connsiteY2" fmla="*/ 1015861 h 1015861"/>
              <a:gd name="connsiteX3" fmla="*/ 0 w 3673870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3870" h="1015861">
                <a:moveTo>
                  <a:pt x="93012" y="0"/>
                </a:moveTo>
                <a:lnTo>
                  <a:pt x="3673870" y="0"/>
                </a:lnTo>
                <a:lnTo>
                  <a:pt x="3673870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45" name="任意多边形 44"/>
          <p:cNvSpPr/>
          <p:nvPr userDrawn="1"/>
        </p:nvSpPr>
        <p:spPr>
          <a:xfrm>
            <a:off x="5648778" y="5542121"/>
            <a:ext cx="3495222" cy="867644"/>
          </a:xfrm>
          <a:custGeom>
            <a:avLst/>
            <a:gdLst>
              <a:gd name="connsiteX0" fmla="*/ 93012 w 3495222"/>
              <a:gd name="connsiteY0" fmla="*/ 0 h 1015861"/>
              <a:gd name="connsiteX1" fmla="*/ 3495222 w 3495222"/>
              <a:gd name="connsiteY1" fmla="*/ 0 h 1015861"/>
              <a:gd name="connsiteX2" fmla="*/ 3495222 w 3495222"/>
              <a:gd name="connsiteY2" fmla="*/ 1015861 h 1015861"/>
              <a:gd name="connsiteX3" fmla="*/ 0 w 3495222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5222" h="1015861">
                <a:moveTo>
                  <a:pt x="93012" y="0"/>
                </a:moveTo>
                <a:lnTo>
                  <a:pt x="3495222" y="0"/>
                </a:lnTo>
                <a:lnTo>
                  <a:pt x="3495222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grpSp>
        <p:nvGrpSpPr>
          <p:cNvPr id="48" name="组合 47"/>
          <p:cNvGrpSpPr>
            <a:grpSpLocks noChangeAspect="1"/>
          </p:cNvGrpSpPr>
          <p:nvPr userDrawn="1"/>
        </p:nvGrpSpPr>
        <p:grpSpPr>
          <a:xfrm>
            <a:off x="6027456" y="5740833"/>
            <a:ext cx="2738847" cy="462364"/>
            <a:chOff x="8729725" y="4570716"/>
            <a:chExt cx="2830513" cy="477838"/>
          </a:xfrm>
          <a:solidFill>
            <a:schemeClr val="bg2">
              <a:alpha val="50000"/>
            </a:schemeClr>
          </a:solidFill>
        </p:grpSpPr>
        <p:sp>
          <p:nvSpPr>
            <p:cNvPr id="4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8225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39"/>
          <p:cNvSpPr/>
          <p:nvPr userDrawn="1"/>
        </p:nvSpPr>
        <p:spPr>
          <a:xfrm>
            <a:off x="1" y="-3176"/>
            <a:ext cx="9143999" cy="6861175"/>
          </a:xfrm>
          <a:custGeom>
            <a:avLst/>
            <a:gdLst>
              <a:gd name="connsiteX0" fmla="*/ 0 w 9116459"/>
              <a:gd name="connsiteY0" fmla="*/ 0 h 6861175"/>
              <a:gd name="connsiteX1" fmla="*/ 9116459 w 9116459"/>
              <a:gd name="connsiteY1" fmla="*/ 0 h 6861175"/>
              <a:gd name="connsiteX2" fmla="*/ 9116459 w 9116459"/>
              <a:gd name="connsiteY2" fmla="*/ 6861175 h 6861175"/>
              <a:gd name="connsiteX3" fmla="*/ 0 w 911645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6459" h="6861175">
                <a:moveTo>
                  <a:pt x="0" y="0"/>
                </a:moveTo>
                <a:lnTo>
                  <a:pt x="9116459" y="0"/>
                </a:lnTo>
                <a:lnTo>
                  <a:pt x="9116459" y="6861175"/>
                </a:lnTo>
                <a:lnTo>
                  <a:pt x="0" y="6861175"/>
                </a:lnTo>
                <a:close/>
              </a:path>
            </a:pathLst>
          </a:cu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 userDrawn="1"/>
        </p:nvSpPr>
        <p:spPr>
          <a:xfrm>
            <a:off x="14875" y="-3175"/>
            <a:ext cx="742579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 userDrawn="1"/>
        </p:nvSpPr>
        <p:spPr>
          <a:xfrm>
            <a:off x="0" y="-3175"/>
            <a:ext cx="7244070" cy="6861175"/>
          </a:xfrm>
          <a:custGeom>
            <a:avLst/>
            <a:gdLst>
              <a:gd name="connsiteX0" fmla="*/ 540341 w 7244070"/>
              <a:gd name="connsiteY0" fmla="*/ 0 h 6861175"/>
              <a:gd name="connsiteX1" fmla="*/ 7244070 w 7244070"/>
              <a:gd name="connsiteY1" fmla="*/ 0 h 6861175"/>
              <a:gd name="connsiteX2" fmla="*/ 6522000 w 7244070"/>
              <a:gd name="connsiteY2" fmla="*/ 6861175 h 6861175"/>
              <a:gd name="connsiteX3" fmla="*/ 0 w 7244070"/>
              <a:gd name="connsiteY3" fmla="*/ 6861175 h 6861175"/>
              <a:gd name="connsiteX4" fmla="*/ 0 w 7244070"/>
              <a:gd name="connsiteY4" fmla="*/ 5134369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4070" h="6861175">
                <a:moveTo>
                  <a:pt x="540341" y="0"/>
                </a:moveTo>
                <a:lnTo>
                  <a:pt x="7244070" y="0"/>
                </a:lnTo>
                <a:lnTo>
                  <a:pt x="6522000" y="6861175"/>
                </a:lnTo>
                <a:lnTo>
                  <a:pt x="0" y="6861175"/>
                </a:lnTo>
                <a:lnTo>
                  <a:pt x="0" y="51343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ctrTitle" hasCustomPrompt="1"/>
          </p:nvPr>
        </p:nvSpPr>
        <p:spPr>
          <a:xfrm>
            <a:off x="1269829" y="1531610"/>
            <a:ext cx="5295252" cy="1568918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多行标题 </a:t>
            </a:r>
            <a:r>
              <a:rPr lang="en-US" altLang="zh-CN" dirty="0"/>
              <a:t>- </a:t>
            </a:r>
            <a:r>
              <a:rPr lang="zh-CN" altLang="en-US" dirty="0"/>
              <a:t>单击此处编辑母版标题</a:t>
            </a:r>
          </a:p>
        </p:txBody>
      </p:sp>
      <p:sp>
        <p:nvSpPr>
          <p:cNvPr id="1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256059" y="3100528"/>
            <a:ext cx="5295252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</a:p>
        </p:txBody>
      </p:sp>
      <p:sp>
        <p:nvSpPr>
          <p:cNvPr id="12" name="任意多边形 11"/>
          <p:cNvSpPr/>
          <p:nvPr userDrawn="1"/>
        </p:nvSpPr>
        <p:spPr>
          <a:xfrm>
            <a:off x="0" y="1674346"/>
            <a:ext cx="1133862" cy="133859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13" name="任意多边形 12"/>
          <p:cNvSpPr/>
          <p:nvPr userDrawn="1"/>
        </p:nvSpPr>
        <p:spPr>
          <a:xfrm>
            <a:off x="0" y="1531610"/>
            <a:ext cx="997527" cy="133859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7" name="任意多边形 46"/>
          <p:cNvSpPr/>
          <p:nvPr userDrawn="1"/>
        </p:nvSpPr>
        <p:spPr>
          <a:xfrm>
            <a:off x="5470130" y="5639504"/>
            <a:ext cx="3673870" cy="867644"/>
          </a:xfrm>
          <a:custGeom>
            <a:avLst/>
            <a:gdLst>
              <a:gd name="connsiteX0" fmla="*/ 93012 w 3673870"/>
              <a:gd name="connsiteY0" fmla="*/ 0 h 1015861"/>
              <a:gd name="connsiteX1" fmla="*/ 3673870 w 3673870"/>
              <a:gd name="connsiteY1" fmla="*/ 0 h 1015861"/>
              <a:gd name="connsiteX2" fmla="*/ 3673870 w 3673870"/>
              <a:gd name="connsiteY2" fmla="*/ 1015861 h 1015861"/>
              <a:gd name="connsiteX3" fmla="*/ 0 w 3673870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3870" h="1015861">
                <a:moveTo>
                  <a:pt x="93012" y="0"/>
                </a:moveTo>
                <a:lnTo>
                  <a:pt x="3673870" y="0"/>
                </a:lnTo>
                <a:lnTo>
                  <a:pt x="3673870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45" name="任意多边形 44"/>
          <p:cNvSpPr/>
          <p:nvPr userDrawn="1"/>
        </p:nvSpPr>
        <p:spPr>
          <a:xfrm>
            <a:off x="5648778" y="5542121"/>
            <a:ext cx="3495222" cy="867644"/>
          </a:xfrm>
          <a:custGeom>
            <a:avLst/>
            <a:gdLst>
              <a:gd name="connsiteX0" fmla="*/ 93012 w 3495222"/>
              <a:gd name="connsiteY0" fmla="*/ 0 h 1015861"/>
              <a:gd name="connsiteX1" fmla="*/ 3495222 w 3495222"/>
              <a:gd name="connsiteY1" fmla="*/ 0 h 1015861"/>
              <a:gd name="connsiteX2" fmla="*/ 3495222 w 3495222"/>
              <a:gd name="connsiteY2" fmla="*/ 1015861 h 1015861"/>
              <a:gd name="connsiteX3" fmla="*/ 0 w 3495222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5222" h="1015861">
                <a:moveTo>
                  <a:pt x="93012" y="0"/>
                </a:moveTo>
                <a:lnTo>
                  <a:pt x="3495222" y="0"/>
                </a:lnTo>
                <a:lnTo>
                  <a:pt x="3495222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grpSp>
        <p:nvGrpSpPr>
          <p:cNvPr id="39" name="组合 38"/>
          <p:cNvGrpSpPr>
            <a:grpSpLocks noChangeAspect="1"/>
          </p:cNvGrpSpPr>
          <p:nvPr userDrawn="1"/>
        </p:nvGrpSpPr>
        <p:grpSpPr>
          <a:xfrm>
            <a:off x="6027456" y="5740833"/>
            <a:ext cx="2738847" cy="462364"/>
            <a:chOff x="8729725" y="4570716"/>
            <a:chExt cx="2830513" cy="477838"/>
          </a:xfrm>
          <a:solidFill>
            <a:schemeClr val="bg2">
              <a:alpha val="50000"/>
            </a:schemeClr>
          </a:solidFill>
        </p:grpSpPr>
        <p:sp>
          <p:nvSpPr>
            <p:cNvPr id="41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215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 userDrawn="1"/>
        </p:nvSpPr>
        <p:spPr>
          <a:xfrm>
            <a:off x="1" y="-3176"/>
            <a:ext cx="9116459" cy="6861175"/>
          </a:xfrm>
          <a:custGeom>
            <a:avLst/>
            <a:gdLst>
              <a:gd name="connsiteX0" fmla="*/ 0 w 9116459"/>
              <a:gd name="connsiteY0" fmla="*/ 0 h 6861175"/>
              <a:gd name="connsiteX1" fmla="*/ 9116459 w 9116459"/>
              <a:gd name="connsiteY1" fmla="*/ 0 h 6861175"/>
              <a:gd name="connsiteX2" fmla="*/ 9116459 w 9116459"/>
              <a:gd name="connsiteY2" fmla="*/ 6861175 h 6861175"/>
              <a:gd name="connsiteX3" fmla="*/ 0 w 911645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6459" h="6861175">
                <a:moveTo>
                  <a:pt x="0" y="0"/>
                </a:moveTo>
                <a:lnTo>
                  <a:pt x="9116459" y="0"/>
                </a:lnTo>
                <a:lnTo>
                  <a:pt x="9116459" y="6861175"/>
                </a:lnTo>
                <a:lnTo>
                  <a:pt x="0" y="6861175"/>
                </a:lnTo>
                <a:close/>
              </a:path>
            </a:pathLst>
          </a:custGeom>
          <a:blipFill dpi="0" rotWithShape="1">
            <a:blip r:embed="rId2">
              <a:alphaModFix amt="10000"/>
            </a:blip>
            <a:srcRect/>
            <a:stretch>
              <a:fillRect l="-66342" r="663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228070" y="-7017"/>
            <a:ext cx="6818140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1081" y="-7017"/>
            <a:ext cx="6818140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7" name="任意多边形 76"/>
          <p:cNvSpPr/>
          <p:nvPr userDrawn="1"/>
        </p:nvSpPr>
        <p:spPr>
          <a:xfrm>
            <a:off x="8403167" y="6163733"/>
            <a:ext cx="766052" cy="529167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8501632" y="6115049"/>
            <a:ext cx="667589" cy="529167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1479304"/>
            <a:ext cx="2351081" cy="1040377"/>
          </a:xfrm>
          <a:custGeom>
            <a:avLst/>
            <a:gdLst>
              <a:gd name="connsiteX0" fmla="*/ 0 w 2185431"/>
              <a:gd name="connsiteY0" fmla="*/ 0 h 1040377"/>
              <a:gd name="connsiteX1" fmla="*/ 2185431 w 2185431"/>
              <a:gd name="connsiteY1" fmla="*/ 0 h 1040377"/>
              <a:gd name="connsiteX2" fmla="*/ 2018089 w 2185431"/>
              <a:gd name="connsiteY2" fmla="*/ 1040377 h 1040377"/>
              <a:gd name="connsiteX3" fmla="*/ 0 w 2185431"/>
              <a:gd name="connsiteY3" fmla="*/ 1040377 h 104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5431" h="1040377">
                <a:moveTo>
                  <a:pt x="0" y="0"/>
                </a:moveTo>
                <a:lnTo>
                  <a:pt x="2185431" y="0"/>
                </a:lnTo>
                <a:lnTo>
                  <a:pt x="2018089" y="1040377"/>
                </a:lnTo>
                <a:lnTo>
                  <a:pt x="0" y="104037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350" dirty="0"/>
              <a:t>        </a:t>
            </a:r>
            <a:endParaRPr lang="zh-CN" altLang="en-US" sz="1350" dirty="0"/>
          </a:p>
        </p:txBody>
      </p:sp>
      <p:sp>
        <p:nvSpPr>
          <p:cNvPr id="16" name="任意多边形 15"/>
          <p:cNvSpPr/>
          <p:nvPr userDrawn="1"/>
        </p:nvSpPr>
        <p:spPr>
          <a:xfrm>
            <a:off x="2" y="1376197"/>
            <a:ext cx="2157971" cy="1050059"/>
          </a:xfrm>
          <a:custGeom>
            <a:avLst/>
            <a:gdLst>
              <a:gd name="connsiteX0" fmla="*/ 0 w 2005927"/>
              <a:gd name="connsiteY0" fmla="*/ 0 h 1050059"/>
              <a:gd name="connsiteX1" fmla="*/ 2005927 w 2005927"/>
              <a:gd name="connsiteY1" fmla="*/ 0 h 1050059"/>
              <a:gd name="connsiteX2" fmla="*/ 1828373 w 2005927"/>
              <a:gd name="connsiteY2" fmla="*/ 1050059 h 1050059"/>
              <a:gd name="connsiteX3" fmla="*/ 0 w 2005927"/>
              <a:gd name="connsiteY3" fmla="*/ 1050059 h 105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5927" h="1050059">
                <a:moveTo>
                  <a:pt x="0" y="0"/>
                </a:moveTo>
                <a:lnTo>
                  <a:pt x="2005927" y="0"/>
                </a:lnTo>
                <a:lnTo>
                  <a:pt x="1828373" y="1050059"/>
                </a:lnTo>
                <a:lnTo>
                  <a:pt x="0" y="105005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350" dirty="0"/>
              <a:t>        </a:t>
            </a:r>
            <a:endParaRPr lang="zh-CN" altLang="en-US" sz="1350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-1" y="1376197"/>
            <a:ext cx="1964268" cy="1050059"/>
          </a:xfrm>
        </p:spPr>
        <p:txBody>
          <a:bodyPr anchor="ctr">
            <a:normAutofit/>
          </a:bodyPr>
          <a:lstStyle>
            <a:lvl1pPr algn="r">
              <a:defRPr sz="3200" b="1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目录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3558876" y="1487414"/>
            <a:ext cx="4954190" cy="4343400"/>
          </a:xfrm>
        </p:spPr>
        <p:txBody>
          <a:bodyPr>
            <a:normAutofit/>
          </a:bodyPr>
          <a:lstStyle>
            <a:lvl1pPr marL="428625" indent="-428625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000"/>
            </a:lvl1pPr>
            <a:lvl2pPr>
              <a:defRPr sz="2400"/>
            </a:lvl2pPr>
          </a:lstStyle>
          <a:p>
            <a:pPr lvl="0"/>
            <a:r>
              <a:rPr lang="zh-CN" altLang="en-US" dirty="0"/>
              <a:t>编辑母版文本样式</a:t>
            </a:r>
            <a:endParaRPr lang="en-US" altLang="zh-CN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380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 userDrawn="1"/>
        </p:nvSpPr>
        <p:spPr>
          <a:xfrm>
            <a:off x="1" y="-3176"/>
            <a:ext cx="9116459" cy="6861175"/>
          </a:xfrm>
          <a:custGeom>
            <a:avLst/>
            <a:gdLst>
              <a:gd name="connsiteX0" fmla="*/ 0 w 9116459"/>
              <a:gd name="connsiteY0" fmla="*/ 0 h 6861175"/>
              <a:gd name="connsiteX1" fmla="*/ 9116459 w 9116459"/>
              <a:gd name="connsiteY1" fmla="*/ 0 h 6861175"/>
              <a:gd name="connsiteX2" fmla="*/ 9116459 w 9116459"/>
              <a:gd name="connsiteY2" fmla="*/ 6861175 h 6861175"/>
              <a:gd name="connsiteX3" fmla="*/ 0 w 911645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6459" h="6861175">
                <a:moveTo>
                  <a:pt x="0" y="0"/>
                </a:moveTo>
                <a:lnTo>
                  <a:pt x="9116459" y="0"/>
                </a:lnTo>
                <a:lnTo>
                  <a:pt x="9116459" y="6861175"/>
                </a:lnTo>
                <a:lnTo>
                  <a:pt x="0" y="6861175"/>
                </a:lnTo>
                <a:close/>
              </a:path>
            </a:pathLst>
          </a:custGeom>
          <a:blipFill dpi="0" rotWithShape="1">
            <a:blip r:embed="rId2">
              <a:alphaModFix amt="10000"/>
            </a:blip>
            <a:srcRect/>
            <a:stretch>
              <a:fillRect l="-70290" r="702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1643922" y="-7017"/>
            <a:ext cx="7402288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4" name="任意多边形 73"/>
          <p:cNvSpPr/>
          <p:nvPr userDrawn="1"/>
        </p:nvSpPr>
        <p:spPr>
          <a:xfrm>
            <a:off x="1766933" y="-7017"/>
            <a:ext cx="7402288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4"/>
            <a:ext cx="129315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</a:t>
            </a:r>
            <a:endParaRPr lang="zh-CN" altLang="en-US" sz="1350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142261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</a:t>
            </a:r>
            <a:endParaRPr lang="zh-CN" altLang="en-US" sz="1350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2570125" y="1206856"/>
            <a:ext cx="6211430" cy="1152806"/>
          </a:xfrm>
        </p:spPr>
        <p:txBody>
          <a:bodyPr anchor="b"/>
          <a:lstStyle>
            <a:lvl1pPr>
              <a:defRPr sz="4500" b="1"/>
            </a:lvl1pPr>
          </a:lstStyle>
          <a:p>
            <a:r>
              <a:rPr lang="zh-CN" altLang="en-US" dirty="0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2570125" y="2386651"/>
            <a:ext cx="6211430" cy="51377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479303"/>
            <a:ext cx="1004552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54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3" name="任意多边形 12"/>
          <p:cNvSpPr/>
          <p:nvPr userDrawn="1"/>
        </p:nvSpPr>
        <p:spPr>
          <a:xfrm>
            <a:off x="8403167" y="6163733"/>
            <a:ext cx="766052" cy="529167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14" name="任意多边形 13"/>
          <p:cNvSpPr/>
          <p:nvPr userDrawn="1"/>
        </p:nvSpPr>
        <p:spPr>
          <a:xfrm>
            <a:off x="8501632" y="6115049"/>
            <a:ext cx="667589" cy="529167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15" name="灯片编号占位符 1"/>
          <p:cNvSpPr>
            <a:spLocks noGrp="1"/>
          </p:cNvSpPr>
          <p:nvPr>
            <p:ph type="sldNum" sz="quarter" idx="14"/>
          </p:nvPr>
        </p:nvSpPr>
        <p:spPr>
          <a:xfrm>
            <a:off x="8623298" y="6142411"/>
            <a:ext cx="460164" cy="461588"/>
          </a:xfrm>
        </p:spPr>
        <p:txBody>
          <a:bodyPr/>
          <a:lstStyle/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198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791991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4459"/>
            <a:ext cx="8058150" cy="665816"/>
          </a:xfrm>
        </p:spPr>
        <p:txBody>
          <a:bodyPr>
            <a:noAutofit/>
          </a:bodyPr>
          <a:lstStyle>
            <a:lvl1pPr>
              <a:defRPr sz="27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27668"/>
            <a:ext cx="8055866" cy="4698999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4"/>
            <a:ext cx="7791672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0" name="任意多边形 49"/>
          <p:cNvSpPr/>
          <p:nvPr userDrawn="1"/>
        </p:nvSpPr>
        <p:spPr>
          <a:xfrm>
            <a:off x="8403167" y="6163733"/>
            <a:ext cx="766052" cy="529167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51" name="任意多边形 50"/>
          <p:cNvSpPr/>
          <p:nvPr userDrawn="1"/>
        </p:nvSpPr>
        <p:spPr>
          <a:xfrm>
            <a:off x="8501632" y="6115049"/>
            <a:ext cx="667589" cy="529167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52" name="灯片编号占位符 1"/>
          <p:cNvSpPr>
            <a:spLocks noGrp="1"/>
          </p:cNvSpPr>
          <p:nvPr>
            <p:ph type="sldNum" sz="quarter" idx="14"/>
          </p:nvPr>
        </p:nvSpPr>
        <p:spPr>
          <a:xfrm>
            <a:off x="8623298" y="6142411"/>
            <a:ext cx="460164" cy="461588"/>
          </a:xfrm>
        </p:spPr>
        <p:txBody>
          <a:bodyPr/>
          <a:lstStyle/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grpSp>
        <p:nvGrpSpPr>
          <p:cNvPr id="53" name="组合 52"/>
          <p:cNvGrpSpPr>
            <a:grpSpLocks noChangeAspect="1"/>
          </p:cNvGrpSpPr>
          <p:nvPr userDrawn="1"/>
        </p:nvGrpSpPr>
        <p:grpSpPr>
          <a:xfrm>
            <a:off x="137516" y="6473825"/>
            <a:ext cx="1683197" cy="284152"/>
            <a:chOff x="8729725" y="4570716"/>
            <a:chExt cx="2830513" cy="477838"/>
          </a:xfrm>
          <a:solidFill>
            <a:schemeClr val="accent4"/>
          </a:solidFill>
        </p:grpSpPr>
        <p:sp>
          <p:nvSpPr>
            <p:cNvPr id="54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任意多边形 7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135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35001"/>
            <a:ext cx="8055866" cy="529166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0" name="任意多边形 49"/>
          <p:cNvSpPr/>
          <p:nvPr userDrawn="1"/>
        </p:nvSpPr>
        <p:spPr>
          <a:xfrm>
            <a:off x="1" y="6477000"/>
            <a:ext cx="791991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1" name="任意多边形 50"/>
          <p:cNvSpPr/>
          <p:nvPr userDrawn="1"/>
        </p:nvSpPr>
        <p:spPr>
          <a:xfrm>
            <a:off x="0" y="6336064"/>
            <a:ext cx="7791672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2" name="任意多边形 51"/>
          <p:cNvSpPr/>
          <p:nvPr userDrawn="1"/>
        </p:nvSpPr>
        <p:spPr>
          <a:xfrm>
            <a:off x="8403167" y="6163733"/>
            <a:ext cx="766052" cy="529167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53" name="任意多边形 52"/>
          <p:cNvSpPr/>
          <p:nvPr userDrawn="1"/>
        </p:nvSpPr>
        <p:spPr>
          <a:xfrm>
            <a:off x="8501632" y="6115049"/>
            <a:ext cx="667589" cy="529167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54" name="灯片编号占位符 1"/>
          <p:cNvSpPr>
            <a:spLocks noGrp="1"/>
          </p:cNvSpPr>
          <p:nvPr>
            <p:ph type="sldNum" sz="quarter" idx="14"/>
          </p:nvPr>
        </p:nvSpPr>
        <p:spPr>
          <a:xfrm>
            <a:off x="8623298" y="6142411"/>
            <a:ext cx="460164" cy="461588"/>
          </a:xfrm>
        </p:spPr>
        <p:txBody>
          <a:bodyPr/>
          <a:lstStyle/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grpSp>
        <p:nvGrpSpPr>
          <p:cNvPr id="55" name="组合 54"/>
          <p:cNvGrpSpPr>
            <a:grpSpLocks noChangeAspect="1"/>
          </p:cNvGrpSpPr>
          <p:nvPr userDrawn="1"/>
        </p:nvGrpSpPr>
        <p:grpSpPr>
          <a:xfrm>
            <a:off x="137516" y="6473825"/>
            <a:ext cx="1683197" cy="284152"/>
            <a:chOff x="8729725" y="4570716"/>
            <a:chExt cx="2830513" cy="477838"/>
          </a:xfrm>
          <a:solidFill>
            <a:schemeClr val="accent4"/>
          </a:solidFill>
        </p:grpSpPr>
        <p:sp>
          <p:nvSpPr>
            <p:cNvPr id="56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901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228093" y="221381"/>
            <a:ext cx="8124229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16989" y="385562"/>
            <a:ext cx="1488080" cy="640515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图片说明</a:t>
            </a:r>
          </a:p>
        </p:txBody>
      </p:sp>
      <p:sp>
        <p:nvSpPr>
          <p:cNvPr id="50" name="任意多边形 49"/>
          <p:cNvSpPr/>
          <p:nvPr userDrawn="1"/>
        </p:nvSpPr>
        <p:spPr>
          <a:xfrm>
            <a:off x="1" y="6477000"/>
            <a:ext cx="791991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1" name="任意多边形 50"/>
          <p:cNvSpPr/>
          <p:nvPr userDrawn="1"/>
        </p:nvSpPr>
        <p:spPr>
          <a:xfrm>
            <a:off x="0" y="6336064"/>
            <a:ext cx="7791672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2" name="任意多边形 51"/>
          <p:cNvSpPr/>
          <p:nvPr userDrawn="1"/>
        </p:nvSpPr>
        <p:spPr>
          <a:xfrm>
            <a:off x="8403167" y="6163733"/>
            <a:ext cx="766052" cy="529167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53" name="任意多边形 52"/>
          <p:cNvSpPr/>
          <p:nvPr userDrawn="1"/>
        </p:nvSpPr>
        <p:spPr>
          <a:xfrm>
            <a:off x="8501632" y="6115049"/>
            <a:ext cx="667589" cy="529167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          </a:t>
            </a:r>
            <a:endParaRPr lang="zh-CN" altLang="en-US" sz="1350" dirty="0"/>
          </a:p>
        </p:txBody>
      </p:sp>
      <p:sp>
        <p:nvSpPr>
          <p:cNvPr id="54" name="灯片编号占位符 1"/>
          <p:cNvSpPr>
            <a:spLocks noGrp="1"/>
          </p:cNvSpPr>
          <p:nvPr>
            <p:ph type="sldNum" sz="quarter" idx="15"/>
          </p:nvPr>
        </p:nvSpPr>
        <p:spPr>
          <a:xfrm>
            <a:off x="8623298" y="6142411"/>
            <a:ext cx="460164" cy="461588"/>
          </a:xfrm>
        </p:spPr>
        <p:txBody>
          <a:bodyPr/>
          <a:lstStyle/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grpSp>
        <p:nvGrpSpPr>
          <p:cNvPr id="55" name="组合 54"/>
          <p:cNvGrpSpPr>
            <a:grpSpLocks noChangeAspect="1"/>
          </p:cNvGrpSpPr>
          <p:nvPr userDrawn="1"/>
        </p:nvGrpSpPr>
        <p:grpSpPr>
          <a:xfrm>
            <a:off x="137516" y="6473825"/>
            <a:ext cx="1683197" cy="284152"/>
            <a:chOff x="8729725" y="4570716"/>
            <a:chExt cx="2830513" cy="477838"/>
          </a:xfrm>
          <a:solidFill>
            <a:schemeClr val="accent4"/>
          </a:solidFill>
        </p:grpSpPr>
        <p:sp>
          <p:nvSpPr>
            <p:cNvPr id="56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8229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608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 userDrawn="1"/>
        </p:nvSpPr>
        <p:spPr>
          <a:xfrm>
            <a:off x="1" y="-3176"/>
            <a:ext cx="9143999" cy="6861175"/>
          </a:xfrm>
          <a:custGeom>
            <a:avLst/>
            <a:gdLst>
              <a:gd name="connsiteX0" fmla="*/ 0 w 9116459"/>
              <a:gd name="connsiteY0" fmla="*/ 0 h 6861175"/>
              <a:gd name="connsiteX1" fmla="*/ 9116459 w 9116459"/>
              <a:gd name="connsiteY1" fmla="*/ 0 h 6861175"/>
              <a:gd name="connsiteX2" fmla="*/ 9116459 w 9116459"/>
              <a:gd name="connsiteY2" fmla="*/ 6861175 h 6861175"/>
              <a:gd name="connsiteX3" fmla="*/ 0 w 911645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6459" h="6861175">
                <a:moveTo>
                  <a:pt x="0" y="0"/>
                </a:moveTo>
                <a:lnTo>
                  <a:pt x="9116459" y="0"/>
                </a:lnTo>
                <a:lnTo>
                  <a:pt x="9116459" y="6861175"/>
                </a:lnTo>
                <a:lnTo>
                  <a:pt x="0" y="6861175"/>
                </a:lnTo>
                <a:close/>
              </a:path>
            </a:pathLst>
          </a:cu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4067" y="781579"/>
            <a:ext cx="8055866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0889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任意多边形 59"/>
          <p:cNvSpPr/>
          <p:nvPr userDrawn="1"/>
        </p:nvSpPr>
        <p:spPr>
          <a:xfrm>
            <a:off x="1" y="-3176"/>
            <a:ext cx="9143999" cy="6861175"/>
          </a:xfrm>
          <a:custGeom>
            <a:avLst/>
            <a:gdLst>
              <a:gd name="connsiteX0" fmla="*/ 0 w 9116459"/>
              <a:gd name="connsiteY0" fmla="*/ 0 h 6861175"/>
              <a:gd name="connsiteX1" fmla="*/ 9116459 w 9116459"/>
              <a:gd name="connsiteY1" fmla="*/ 0 h 6861175"/>
              <a:gd name="connsiteX2" fmla="*/ 9116459 w 9116459"/>
              <a:gd name="connsiteY2" fmla="*/ 6861175 h 6861175"/>
              <a:gd name="connsiteX3" fmla="*/ 0 w 911645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6459" h="6861175">
                <a:moveTo>
                  <a:pt x="0" y="0"/>
                </a:moveTo>
                <a:lnTo>
                  <a:pt x="9116459" y="0"/>
                </a:lnTo>
                <a:lnTo>
                  <a:pt x="9116459" y="6861175"/>
                </a:lnTo>
                <a:lnTo>
                  <a:pt x="0" y="6861175"/>
                </a:lnTo>
                <a:close/>
              </a:path>
            </a:pathLst>
          </a:cu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6430934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6272992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85801" y="2032000"/>
            <a:ext cx="5016500" cy="1360489"/>
          </a:xfrm>
        </p:spPr>
        <p:txBody>
          <a:bodyPr anchor="b">
            <a:normAutofit/>
          </a:bodyPr>
          <a:lstStyle>
            <a:lvl1pPr>
              <a:defRPr sz="6600" b="1"/>
            </a:lvl1pPr>
          </a:lstStyle>
          <a:p>
            <a:r>
              <a:rPr lang="zh-CN" altLang="en-US" dirty="0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85801" y="3427411"/>
            <a:ext cx="5016500" cy="142239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3" name="组合 32"/>
          <p:cNvGrpSpPr>
            <a:grpSpLocks noChangeAspect="1"/>
          </p:cNvGrpSpPr>
          <p:nvPr userDrawn="1"/>
        </p:nvGrpSpPr>
        <p:grpSpPr>
          <a:xfrm>
            <a:off x="6772453" y="6234193"/>
            <a:ext cx="2014188" cy="340029"/>
            <a:chOff x="8729725" y="4570716"/>
            <a:chExt cx="2830513" cy="477838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47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23298" y="6142411"/>
            <a:ext cx="460164" cy="461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864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30318.www3.hp.com/pub/softlib/software13/printers/LJM232-M237/HPEasyStart-13.6.5-LJM232-M237_UWWL_52_4_4931_1_Webpack.exe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256058" y="1531610"/>
            <a:ext cx="6398577" cy="876724"/>
          </a:xfrm>
        </p:spPr>
        <p:txBody>
          <a:bodyPr>
            <a:normAutofit/>
          </a:bodyPr>
          <a:lstStyle/>
          <a:p>
            <a:r>
              <a:rPr lang="zh-CN" altLang="en-US" sz="4400" dirty="0"/>
              <a:t>数据智能学生管理条例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3415059" y="5839235"/>
            <a:ext cx="5295252" cy="526501"/>
          </a:xfrm>
        </p:spPr>
        <p:txBody>
          <a:bodyPr>
            <a:normAutofit lnSpcReduction="10000"/>
          </a:bodyPr>
          <a:lstStyle/>
          <a:p>
            <a:r>
              <a:rPr lang="en-US" altLang="zh-CN" sz="3200" b="1" dirty="0"/>
              <a:t>2023</a:t>
            </a:r>
            <a:r>
              <a:rPr lang="zh-CN" altLang="en-US" sz="3200" b="1" dirty="0"/>
              <a:t>年</a:t>
            </a:r>
            <a:r>
              <a:rPr lang="en-US" altLang="zh-CN" sz="3200" b="1" dirty="0"/>
              <a:t>6</a:t>
            </a:r>
            <a:r>
              <a:rPr lang="zh-CN" altLang="en-US" sz="3200" b="1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356631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目录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3136638" y="1376197"/>
            <a:ext cx="5716742" cy="4343400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+mj-ea"/>
              <a:buAutoNum type="ea1JpnChsDbPeriod"/>
            </a:pPr>
            <a:r>
              <a:rPr lang="zh-CN" altLang="en-US" dirty="0">
                <a:hlinkClick r:id="rId2" action="ppaction://hlinksldjump"/>
              </a:rPr>
              <a:t>基本管理</a:t>
            </a:r>
            <a:endParaRPr lang="en-US" altLang="zh-CN" dirty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>
                <a:hlinkClick r:id="rId3" action="ppaction://hlinksldjump"/>
              </a:rPr>
              <a:t>考勤管理</a:t>
            </a:r>
            <a:endParaRPr lang="en-US" altLang="zh-CN" dirty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>
                <a:hlinkClick r:id="rId4" action="ppaction://hlinksldjump"/>
              </a:rPr>
              <a:t>个人安全</a:t>
            </a:r>
            <a:endParaRPr lang="en-US" altLang="zh-CN" dirty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>
                <a:hlinkClick r:id="rId5" action="ppaction://hlinksldjump"/>
              </a:rPr>
              <a:t>办公室安全</a:t>
            </a:r>
            <a:endParaRPr lang="en-US" altLang="zh-CN" dirty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>
                <a:hlinkClick r:id="rId6" action="ppaction://hlinksldjump"/>
              </a:rPr>
              <a:t>办公用品领用</a:t>
            </a:r>
            <a:endParaRPr lang="en-US" altLang="zh-CN" dirty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>
                <a:hlinkClick r:id="rId7" action="ppaction://hlinksldjump"/>
              </a:rPr>
              <a:t>办公室固定资产维护</a:t>
            </a:r>
            <a:endParaRPr lang="en-US" altLang="zh-CN" dirty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>
                <a:hlinkClick r:id="rId8" action="ppaction://hlinksldjump"/>
              </a:rPr>
              <a:t>财务报销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8963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基本管理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学生按照先后顺序选定工位，未经允许不得私自调换；</a:t>
            </a:r>
            <a:endParaRPr lang="en-US" altLang="zh-CN" dirty="0"/>
          </a:p>
          <a:p>
            <a:r>
              <a:rPr lang="zh-CN" altLang="en-US" dirty="0"/>
              <a:t>爱护办公室公共设施，请勿占用公共区域；</a:t>
            </a:r>
            <a:endParaRPr lang="en-US" altLang="zh-CN" dirty="0"/>
          </a:p>
          <a:p>
            <a:r>
              <a:rPr lang="zh-CN" altLang="en-US" dirty="0"/>
              <a:t>保持各自工位干净整洁；</a:t>
            </a:r>
            <a:endParaRPr lang="en-US" altLang="zh-CN" dirty="0"/>
          </a:p>
          <a:p>
            <a:r>
              <a:rPr lang="zh-CN" altLang="en-US" dirty="0"/>
              <a:t>请勿在办公室内大声喧哗，勿在办公时间内接打电话，手机等电子设备声音请勿外放；</a:t>
            </a:r>
            <a:endParaRPr lang="en-US" altLang="zh-CN" dirty="0"/>
          </a:p>
          <a:p>
            <a:r>
              <a:rPr lang="zh-CN" altLang="en-US" dirty="0"/>
              <a:t>不可在办公室留宿。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WIFI</a:t>
            </a:r>
            <a:r>
              <a:rPr lang="zh-CN" altLang="en-US" dirty="0"/>
              <a:t>：</a:t>
            </a:r>
            <a:r>
              <a:rPr lang="en-US" altLang="zh-CN" dirty="0"/>
              <a:t>216</a:t>
            </a:r>
            <a:r>
              <a:rPr lang="zh-CN" altLang="en-US" dirty="0"/>
              <a:t>；</a:t>
            </a:r>
            <a:r>
              <a:rPr lang="en-US" altLang="zh-CN" dirty="0"/>
              <a:t>Password</a:t>
            </a:r>
            <a:r>
              <a:rPr lang="zh-CN" altLang="en-US" dirty="0"/>
              <a:t>：</a:t>
            </a:r>
            <a:r>
              <a:rPr lang="en-US" altLang="zh-CN" dirty="0"/>
              <a:t>12345678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打印机</a:t>
            </a:r>
            <a:r>
              <a:rPr lang="en-US" altLang="zh-CN" dirty="0"/>
              <a:t>IP</a:t>
            </a:r>
            <a:r>
              <a:rPr lang="zh-CN" altLang="en-US" dirty="0"/>
              <a:t>：</a:t>
            </a:r>
            <a:r>
              <a:rPr lang="en-US" altLang="zh-CN" dirty="0"/>
              <a:t>192.168.216.54 </a:t>
            </a:r>
            <a:r>
              <a:rPr lang="zh-CN" altLang="en-US" dirty="0"/>
              <a:t>；</a:t>
            </a:r>
            <a:r>
              <a:rPr lang="en-US" altLang="zh-CN" dirty="0"/>
              <a:t>PIN:90516648 </a:t>
            </a:r>
            <a:r>
              <a:rPr lang="zh-CN" altLang="en-US" sz="2400" dirty="0">
                <a:hlinkClick r:id="rId2"/>
              </a:rPr>
              <a:t>驱动下载地址</a:t>
            </a:r>
            <a:endParaRPr lang="en-US" altLang="zh-CN" sz="24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4670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考勤管理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按照导师要求，一周需满足至少</a:t>
            </a:r>
            <a:r>
              <a:rPr lang="en-US" altLang="zh-CN" dirty="0">
                <a:highlight>
                  <a:srgbClr val="FFFF00"/>
                </a:highlight>
              </a:rPr>
              <a:t>50</a:t>
            </a:r>
            <a:r>
              <a:rPr lang="zh-CN" altLang="en-US" dirty="0"/>
              <a:t>小时工作时长，</a:t>
            </a:r>
            <a:endParaRPr lang="en-US" altLang="zh-CN" dirty="0"/>
          </a:p>
          <a:p>
            <a:r>
              <a:rPr lang="zh-CN" altLang="en-US" dirty="0"/>
              <a:t>工作日按照早上</a:t>
            </a:r>
            <a:r>
              <a:rPr lang="en-US" altLang="zh-CN" dirty="0"/>
              <a:t>9:00-</a:t>
            </a:r>
            <a:r>
              <a:rPr lang="zh-CN" altLang="en-US" dirty="0"/>
              <a:t>下午</a:t>
            </a:r>
            <a:r>
              <a:rPr lang="en-US" altLang="zh-CN" dirty="0">
                <a:highlight>
                  <a:srgbClr val="FFFF00"/>
                </a:highlight>
              </a:rPr>
              <a:t>18:00</a:t>
            </a:r>
            <a:r>
              <a:rPr lang="zh-CN" altLang="en-US" dirty="0"/>
              <a:t>，不得无故缺勤；</a:t>
            </a:r>
            <a:endParaRPr lang="en-US" altLang="zh-CN" dirty="0"/>
          </a:p>
          <a:p>
            <a:r>
              <a:rPr lang="zh-CN" altLang="en-US" dirty="0"/>
              <a:t>如有事或因病不能出勤，请及时告知（</a:t>
            </a:r>
            <a:r>
              <a:rPr lang="zh-CN" altLang="en-US" dirty="0">
                <a:highlight>
                  <a:srgbClr val="FFFF00"/>
                </a:highlight>
              </a:rPr>
              <a:t>向导师或秘书</a:t>
            </a:r>
            <a:r>
              <a:rPr lang="zh-CN" altLang="en-US" dirty="0"/>
              <a:t>）；</a:t>
            </a:r>
            <a:endParaRPr lang="en-US" altLang="zh-CN" dirty="0"/>
          </a:p>
          <a:p>
            <a:r>
              <a:rPr lang="zh-CN" altLang="en-US" dirty="0"/>
              <a:t>如需请假离校，请提交书面请假条，说明请假事由及时间，需导师签字；</a:t>
            </a:r>
            <a:endParaRPr lang="en-US" altLang="zh-CN" dirty="0"/>
          </a:p>
          <a:p>
            <a:r>
              <a:rPr lang="zh-CN" altLang="en-US" dirty="0"/>
              <a:t>假期及校外期间做好自身安全责任人。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686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个人安全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上下学路上建议乘坐安全的公共交通，如自行骑电瓶车或自行车通勤，请遵守交通规则，注意路上安全；</a:t>
            </a:r>
            <a:endParaRPr lang="en-US" altLang="zh-CN" dirty="0"/>
          </a:p>
          <a:p>
            <a:r>
              <a:rPr lang="zh-CN" altLang="en-US" dirty="0"/>
              <a:t>在校内外做好自身安全责任人；</a:t>
            </a:r>
            <a:endParaRPr lang="en-US" altLang="zh-CN" dirty="0"/>
          </a:p>
          <a:p>
            <a:r>
              <a:rPr lang="zh-CN" altLang="en-US"/>
              <a:t>谨防电信诈骗。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2775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办公室安全</a:t>
            </a:r>
            <a:r>
              <a:rPr lang="en-US" altLang="zh-CN" dirty="0"/>
              <a:t>——</a:t>
            </a:r>
            <a:r>
              <a:rPr lang="zh-CN" altLang="en-US" dirty="0"/>
              <a:t>防火防盗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办公室钥匙由学生轮流保管，做好钥匙领用登记及交接，不得私自配钥匙，也不可转借他人。学生值日当月</a:t>
            </a:r>
            <a:r>
              <a:rPr lang="en-US" altLang="zh-CN" dirty="0"/>
              <a:t>/</a:t>
            </a:r>
            <a:r>
              <a:rPr lang="zh-CN" altLang="en-US" dirty="0"/>
              <a:t>当周需保证</a:t>
            </a:r>
            <a:r>
              <a:rPr lang="en-US" altLang="zh-CN" dirty="0">
                <a:highlight>
                  <a:srgbClr val="FFFF00"/>
                </a:highlight>
              </a:rPr>
              <a:t>8:40</a:t>
            </a:r>
            <a:r>
              <a:rPr lang="zh-CN" altLang="en-US" dirty="0"/>
              <a:t>之前到达负责当日的开门锁门（早</a:t>
            </a:r>
            <a:r>
              <a:rPr lang="en-US" altLang="zh-CN" dirty="0">
                <a:highlight>
                  <a:srgbClr val="FFFF00"/>
                </a:highlight>
              </a:rPr>
              <a:t>8:40</a:t>
            </a:r>
            <a:r>
              <a:rPr lang="zh-CN" altLang="en-US" dirty="0"/>
              <a:t>，晚</a:t>
            </a:r>
            <a:r>
              <a:rPr lang="en-US" altLang="zh-CN" dirty="0">
                <a:highlight>
                  <a:srgbClr val="FFFF00"/>
                </a:highlight>
              </a:rPr>
              <a:t>22:00</a:t>
            </a:r>
            <a:r>
              <a:rPr lang="zh-CN" altLang="en-US" dirty="0"/>
              <a:t>），离开时关闭电灯及空调；</a:t>
            </a:r>
            <a:endParaRPr lang="en-US" altLang="zh-CN" dirty="0"/>
          </a:p>
          <a:p>
            <a:r>
              <a:rPr lang="zh-CN" altLang="en-US" dirty="0"/>
              <a:t>请各自保管好贵重物品，谨防遗失；</a:t>
            </a:r>
            <a:endParaRPr lang="en-US" altLang="zh-CN" dirty="0"/>
          </a:p>
          <a:p>
            <a:r>
              <a:rPr lang="zh-CN" altLang="en-US" dirty="0"/>
              <a:t>禁止在办公室内使用大功率电器，包括但不限于电煮锅，电暖气等；</a:t>
            </a:r>
            <a:endParaRPr lang="en-US" altLang="zh-CN" dirty="0"/>
          </a:p>
          <a:p>
            <a:r>
              <a:rPr lang="zh-CN" altLang="en-US" dirty="0"/>
              <a:t>请勿私自接电线，如有需要请向总务处提交申请。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4370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31C4EE-CEB7-FA9D-84BA-8E6EF6934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办公用品（低值易耗品）领用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BBE6C4-FDF9-CC7A-1A3F-5AB10FAD7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按需领取，请勿浪费；</a:t>
            </a:r>
            <a:endParaRPr lang="en-US" altLang="zh-CN" dirty="0"/>
          </a:p>
          <a:p>
            <a:r>
              <a:rPr lang="zh-CN" altLang="en-US" dirty="0"/>
              <a:t>如有特别需求，请提前告知办公室管理员采购；</a:t>
            </a:r>
            <a:endParaRPr lang="en-US" altLang="zh-CN" dirty="0"/>
          </a:p>
          <a:p>
            <a:r>
              <a:rPr lang="zh-CN" altLang="en-US" dirty="0"/>
              <a:t>请勿用于科研外用途；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DE7089-8384-B527-7B8D-E556343C64E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069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319E31-1412-9775-B017-0DBC87872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办公室固定资产维护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50BD5A-9AEE-1C4E-0591-778BFD032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请爱惜公共资产；</a:t>
            </a:r>
            <a:endParaRPr lang="en-US" altLang="zh-CN" dirty="0"/>
          </a:p>
          <a:p>
            <a:r>
              <a:rPr lang="zh-CN" altLang="en-US" dirty="0"/>
              <a:t>请勿在办公电脑上下载与学习无关内容；</a:t>
            </a:r>
            <a:endParaRPr lang="en-US" altLang="zh-CN" dirty="0"/>
          </a:p>
          <a:p>
            <a:r>
              <a:rPr lang="zh-CN" altLang="en-US" dirty="0"/>
              <a:t>请勿私自改装电脑；</a:t>
            </a:r>
            <a:endParaRPr lang="en-US" altLang="zh-CN" dirty="0"/>
          </a:p>
          <a:p>
            <a:r>
              <a:rPr lang="zh-CN" altLang="en-US" dirty="0"/>
              <a:t>如有故障，请及时报修；</a:t>
            </a:r>
            <a:endParaRPr lang="en-US" altLang="zh-CN" dirty="0"/>
          </a:p>
          <a:p>
            <a:r>
              <a:rPr lang="zh-CN" altLang="en-US" dirty="0"/>
              <a:t>离校时请做好电脑上的数据备份，并清理个人资料。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529A60-E209-5BC5-B5B1-E6F856A43A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4609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80C47E-CBDB-DC81-59F4-246BFC35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财务报销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D160E1-7EE2-948A-2C76-D732FCE90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材料及设备：如有材料及设备购买需求，请向导师申请，说明其必要性及预算；</a:t>
            </a:r>
            <a:endParaRPr lang="en-US" altLang="zh-CN" dirty="0"/>
          </a:p>
          <a:p>
            <a:r>
              <a:rPr lang="zh-CN" altLang="en-US" dirty="0"/>
              <a:t>差旅：因科研任务而产生的差旅费报销应提供原始票据，如登机牌，机票行程单，火车票（二等座），住宿发票，会议通知，参会回执，会议注册费发票等；</a:t>
            </a:r>
            <a:endParaRPr lang="en-US" altLang="zh-CN" dirty="0"/>
          </a:p>
          <a:p>
            <a:r>
              <a:rPr lang="zh-CN" altLang="en-US" dirty="0"/>
              <a:t>发票抬头视情况而定：中国科学技术大学苏州高等研究院，</a:t>
            </a:r>
            <a:r>
              <a:rPr lang="en-US" altLang="zh-CN" dirty="0"/>
              <a:t>12320500466957218K/</a:t>
            </a:r>
            <a:r>
              <a:rPr lang="zh-CN" altLang="en-US" dirty="0"/>
              <a:t>中国科学技术大学，</a:t>
            </a:r>
            <a:r>
              <a:rPr lang="en-US" altLang="zh-CN" dirty="0"/>
              <a:t>12100000485001086E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9C1203-44C7-FB66-8C2D-1C5D953EA15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0979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489</Words>
  <Application>Microsoft Office PowerPoint</Application>
  <PresentationFormat>全屏显示(4:3)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等线</vt:lpstr>
      <vt:lpstr>Arial</vt:lpstr>
      <vt:lpstr>Candara</vt:lpstr>
      <vt:lpstr>Wingdings</vt:lpstr>
      <vt:lpstr>Office 主题​​</vt:lpstr>
      <vt:lpstr>数据智能学生管理条例</vt:lpstr>
      <vt:lpstr>目录</vt:lpstr>
      <vt:lpstr>基本管理</vt:lpstr>
      <vt:lpstr>考勤管理</vt:lpstr>
      <vt:lpstr>个人安全</vt:lpstr>
      <vt:lpstr>办公室安全——防火防盗</vt:lpstr>
      <vt:lpstr>办公用品（低值易耗品）领用</vt:lpstr>
      <vt:lpstr>办公室固定资产维护</vt:lpstr>
      <vt:lpstr>财务报销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Lin Li</cp:lastModifiedBy>
  <cp:revision>30</cp:revision>
  <dcterms:created xsi:type="dcterms:W3CDTF">2019-09-17T05:09:33Z</dcterms:created>
  <dcterms:modified xsi:type="dcterms:W3CDTF">2023-06-25T09:04:17Z</dcterms:modified>
</cp:coreProperties>
</file>